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2"/>
  </p:notesMasterIdLst>
  <p:handoutMasterIdLst>
    <p:handoutMasterId r:id="rId13"/>
  </p:handoutMasterIdLst>
  <p:sldIdLst>
    <p:sldId id="281" r:id="rId5"/>
    <p:sldId id="259" r:id="rId6"/>
    <p:sldId id="289" r:id="rId7"/>
    <p:sldId id="288" r:id="rId8"/>
    <p:sldId id="283" r:id="rId9"/>
    <p:sldId id="290" r:id="rId10"/>
    <p:sldId id="287" r:id="rId11"/>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5" autoAdjust="0"/>
    <p:restoredTop sz="93725" autoAdjust="0"/>
  </p:normalViewPr>
  <p:slideViewPr>
    <p:cSldViewPr showGuides="1">
      <p:cViewPr varScale="1">
        <p:scale>
          <a:sx n="116" d="100"/>
          <a:sy n="116" d="100"/>
        </p:scale>
        <p:origin x="534" y="108"/>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6" d="100"/>
          <a:sy n="96" d="100"/>
        </p:scale>
        <p:origin x="28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49067F8-11AD-42D1-A215-B780D68BE094}" type="datetime1">
              <a:rPr lang="it-IT" smtClean="0">
                <a:solidFill>
                  <a:schemeClr val="tx2"/>
                </a:solidFill>
              </a:rPr>
              <a:t>05/11/2020</a:t>
            </a:fld>
            <a:endParaRPr lang="it-IT">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it-IT">
                <a:solidFill>
                  <a:schemeClr val="tx2"/>
                </a:solidFill>
              </a:rPr>
              <a:t>‹N›</a:t>
            </a:fld>
            <a:endParaRPr lang="it-IT">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it-IT" noProof="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62CCEA5F-C9BF-4061-BE92-0BC6863D1071}" type="datetime1">
              <a:rPr lang="it-IT" smtClean="0"/>
              <a:pPr/>
              <a:t>05/11/2020</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it-IT" noProof="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it-IT" noProof="0"/>
              <a:pPr/>
              <a:t>‹N›</a:t>
            </a:fld>
            <a:endParaRPr lang="it-IT"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B8796F01-7154-41E0-B48B-A6921757531A}" type="slidenum">
              <a:rPr lang="it-IT" smtClean="0"/>
              <a:pPr/>
              <a:t>1</a:t>
            </a:fld>
            <a:endParaRPr lang="it-IT"/>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2</a:t>
            </a:fld>
            <a:endParaRPr lang="it-IT"/>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a:t>
            </a:fld>
            <a:endParaRPr lang="it-IT"/>
          </a:p>
        </p:txBody>
      </p:sp>
    </p:spTree>
    <p:extLst>
      <p:ext uri="{BB962C8B-B14F-4D97-AF65-F5344CB8AC3E}">
        <p14:creationId xmlns:p14="http://schemas.microsoft.com/office/powerpoint/2010/main" val="294728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4</a:t>
            </a:fld>
            <a:endParaRPr lang="it-IT"/>
          </a:p>
        </p:txBody>
      </p:sp>
    </p:spTree>
    <p:extLst>
      <p:ext uri="{BB962C8B-B14F-4D97-AF65-F5344CB8AC3E}">
        <p14:creationId xmlns:p14="http://schemas.microsoft.com/office/powerpoint/2010/main" val="30434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5</a:t>
            </a:fld>
            <a:endParaRPr lang="it-IT"/>
          </a:p>
        </p:txBody>
      </p:sp>
    </p:spTree>
    <p:extLst>
      <p:ext uri="{BB962C8B-B14F-4D97-AF65-F5344CB8AC3E}">
        <p14:creationId xmlns:p14="http://schemas.microsoft.com/office/powerpoint/2010/main" val="252854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6</a:t>
            </a:fld>
            <a:endParaRPr lang="it-IT"/>
          </a:p>
        </p:txBody>
      </p:sp>
    </p:spTree>
    <p:extLst>
      <p:ext uri="{BB962C8B-B14F-4D97-AF65-F5344CB8AC3E}">
        <p14:creationId xmlns:p14="http://schemas.microsoft.com/office/powerpoint/2010/main" val="204183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7</a:t>
            </a:fld>
            <a:endParaRPr lang="it-IT"/>
          </a:p>
        </p:txBody>
      </p:sp>
    </p:spTree>
    <p:extLst>
      <p:ext uri="{BB962C8B-B14F-4D97-AF65-F5344CB8AC3E}">
        <p14:creationId xmlns:p14="http://schemas.microsoft.com/office/powerpoint/2010/main" val="28617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accent1"/>
        </a:solidFill>
        <a:effectLst/>
      </p:bgPr>
    </p:bg>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xmlns="" id="{344AB447-BDFD-4FA4-9A82-52202FFDC88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56412" y="0"/>
            <a:ext cx="5294313" cy="6858000"/>
          </a:xfrm>
          <a:prstGeom prst="rect">
            <a:avLst/>
          </a:prstGeom>
        </p:spPr>
      </p:pic>
      <p:pic>
        <p:nvPicPr>
          <p:cNvPr id="10" name="Elemento grafico 9">
            <a:extLst>
              <a:ext uri="{FF2B5EF4-FFF2-40B4-BE49-F238E27FC236}">
                <a16:creationId xmlns:a16="http://schemas.microsoft.com/office/drawing/2014/main" xmlns="" id="{FADFEC34-EAD1-470C-B1D7-476DAA0BDC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12" y="0"/>
            <a:ext cx="6858000" cy="6858000"/>
          </a:xfrm>
          <a:prstGeom prst="rect">
            <a:avLst/>
          </a:prstGeom>
        </p:spPr>
      </p:pic>
      <p:pic>
        <p:nvPicPr>
          <p:cNvPr id="11" name="Elemento grafico 10">
            <a:extLst>
              <a:ext uri="{FF2B5EF4-FFF2-40B4-BE49-F238E27FC236}">
                <a16:creationId xmlns:a16="http://schemas.microsoft.com/office/drawing/2014/main" xmlns="" id="{6FF142A7-701F-6940-8E95-0D4830D7641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868483" y="521171"/>
            <a:ext cx="6201033" cy="5815657"/>
          </a:xfrm>
          <a:prstGeom prst="rect">
            <a:avLst/>
          </a:prstGeom>
        </p:spPr>
      </p:pic>
      <p:sp>
        <p:nvSpPr>
          <p:cNvPr id="6" name="Sottotitolo segnaposto testo 1">
            <a:extLst>
              <a:ext uri="{FF2B5EF4-FFF2-40B4-BE49-F238E27FC236}">
                <a16:creationId xmlns:a16="http://schemas.microsoft.com/office/drawing/2014/main" xmlns="" id="{5A1F9EF5-B88C-405C-9168-EDE6A70749C5}"/>
              </a:ext>
            </a:extLst>
          </p:cNvPr>
          <p:cNvSpPr>
            <a:spLocks noGrp="1"/>
          </p:cNvSpPr>
          <p:nvPr>
            <p:ph type="body" sz="quarter" idx="10"/>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it-IT" noProof="0"/>
              <a:t>Fare clic per modificare gli stili del testo dello schema</a:t>
            </a:r>
          </a:p>
        </p:txBody>
      </p:sp>
      <p:sp>
        <p:nvSpPr>
          <p:cNvPr id="19" name="Sottotitolo segnaposto testo 2">
            <a:extLst>
              <a:ext uri="{FF2B5EF4-FFF2-40B4-BE49-F238E27FC236}">
                <a16:creationId xmlns:a16="http://schemas.microsoft.com/office/drawing/2014/main" xmlns="" id="{D2282B87-09AC-4246-8C13-92CF93907CBF}"/>
              </a:ext>
            </a:extLst>
          </p:cNvPr>
          <p:cNvSpPr>
            <a:spLocks noGrp="1"/>
          </p:cNvSpPr>
          <p:nvPr>
            <p:ph type="body" sz="quarter" idx="1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xmlns=""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rtl="0">
              <a:lnSpc>
                <a:spcPct val="95000"/>
              </a:lnSpc>
              <a:spcBef>
                <a:spcPts val="1866"/>
              </a:spcBef>
              <a:buClr>
                <a:schemeClr val="accent6">
                  <a:lumMod val="50000"/>
                </a:schemeClr>
              </a:buClr>
              <a:buSzPct val="100000"/>
              <a:buFontTx/>
            </a:pPr>
            <a:r>
              <a:rPr lang="it-IT" noProof="0"/>
              <a:t>Inserire il titolo</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iccolo cerchio 1">
    <p:bg>
      <p:bgPr>
        <a:solidFill>
          <a:schemeClr val="accent5"/>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Segnaposto testo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it-IT" noProof="0"/>
              <a:t>Fare clic per modificare lo stile del titolo dello schema</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iccolo cerchio blue">
    <p:bg>
      <p:bgPr>
        <a:solidFill>
          <a:schemeClr val="tx2"/>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Segnaposto testo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it-IT" noProof="0"/>
              <a:t>Fare clic per modificare lo stile del titolo dello schema</a:t>
            </a:r>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cerchio grande_alternativo">
    <p:bg>
      <p:bgPr>
        <a:solidFill>
          <a:schemeClr val="accent1"/>
        </a:solidFill>
        <a:effectLst/>
      </p:bgPr>
    </p:bg>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82605" y="990"/>
            <a:ext cx="5294313" cy="6858000"/>
          </a:xfrm>
          <a:prstGeom prst="rect">
            <a:avLst/>
          </a:prstGeom>
        </p:spPr>
      </p:pic>
      <p:pic>
        <p:nvPicPr>
          <p:cNvPr id="7" name="Elemento grafico 6">
            <a:extLst>
              <a:ext uri="{FF2B5EF4-FFF2-40B4-BE49-F238E27FC236}">
                <a16:creationId xmlns:a16="http://schemas.microsoft.com/office/drawing/2014/main" xmlns=""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olo 1"/>
          <p:cNvSpPr>
            <a:spLocks noGrp="1"/>
          </p:cNvSpPr>
          <p:nvPr>
            <p:ph type="title"/>
          </p:nvPr>
        </p:nvSpPr>
        <p:spPr>
          <a:xfrm>
            <a:off x="720725" y="685800"/>
            <a:ext cx="5562600" cy="1143000"/>
          </a:xfrm>
        </p:spPr>
        <p:txBody>
          <a:bodyPr rtlCol="0" anchor="t">
            <a:normAutofit/>
          </a:bodyPr>
          <a:lstStyle>
            <a:lvl1pPr>
              <a:defRPr sz="4000" b="1">
                <a:solidFill>
                  <a:schemeClr val="accent1"/>
                </a:solidFill>
              </a:defRPr>
            </a:lvl1pPr>
          </a:lstStyle>
          <a:p>
            <a:pPr rtl="0"/>
            <a:r>
              <a:rPr lang="it-IT" noProof="0"/>
              <a:t>Fare clic per modificare lo stile del titolo dello schema</a:t>
            </a:r>
          </a:p>
        </p:txBody>
      </p:sp>
      <p:sp>
        <p:nvSpPr>
          <p:cNvPr id="3" name="Segnaposto contenuto 2"/>
          <p:cNvSpPr>
            <a:spLocks noGrp="1"/>
          </p:cNvSpPr>
          <p:nvPr>
            <p:ph idx="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cerchio grande_alternativo">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94512" y="0"/>
            <a:ext cx="5294313" cy="6858000"/>
          </a:xfrm>
          <a:prstGeom prst="rect">
            <a:avLst/>
          </a:prstGeom>
        </p:spPr>
      </p:pic>
      <p:pic>
        <p:nvPicPr>
          <p:cNvPr id="7" name="Elemento grafico 6">
            <a:extLst>
              <a:ext uri="{FF2B5EF4-FFF2-40B4-BE49-F238E27FC236}">
                <a16:creationId xmlns:a16="http://schemas.microsoft.com/office/drawing/2014/main" xmlns=""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olo 1"/>
          <p:cNvSpPr>
            <a:spLocks noGrp="1"/>
          </p:cNvSpPr>
          <p:nvPr>
            <p:ph type="title"/>
          </p:nvPr>
        </p:nvSpPr>
        <p:spPr>
          <a:xfrm>
            <a:off x="720725" y="685800"/>
            <a:ext cx="5562600" cy="1143000"/>
          </a:xfrm>
        </p:spPr>
        <p:txBody>
          <a:bodyPr rtlCol="0" anchor="t">
            <a:normAutofit/>
          </a:bodyPr>
          <a:lstStyle>
            <a:lvl1pPr>
              <a:defRPr sz="4000" b="1">
                <a:solidFill>
                  <a:schemeClr val="bg1"/>
                </a:solidFill>
              </a:defRPr>
            </a:lvl1pPr>
          </a:lstStyle>
          <a:p>
            <a:pPr rtl="0"/>
            <a:r>
              <a:rPr lang="it-IT" noProof="0"/>
              <a:t>Fare clic per modificare lo stile del titolo dello schema</a:t>
            </a:r>
          </a:p>
        </p:txBody>
      </p:sp>
      <p:sp>
        <p:nvSpPr>
          <p:cNvPr id="3" name="Segnaposto contenuto 2"/>
          <p:cNvSpPr>
            <a:spLocks noGrp="1"/>
          </p:cNvSpPr>
          <p:nvPr>
            <p:ph idx="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artaceo">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it-IT" noProof="0"/>
              <a:t>Fare clic per modificare lo stile del titolo dello schema</a:t>
            </a:r>
          </a:p>
        </p:txBody>
      </p:sp>
      <p:pic>
        <p:nvPicPr>
          <p:cNvPr id="4" name="Elemento grafico 3">
            <a:extLst>
              <a:ext uri="{FF2B5EF4-FFF2-40B4-BE49-F238E27FC236}">
                <a16:creationId xmlns:a16="http://schemas.microsoft.com/office/drawing/2014/main" xmlns="" id="{688A6A42-7A89-44E1-BBDF-14C2FD2245B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50812" y="1309974"/>
            <a:ext cx="1830164" cy="4648200"/>
          </a:xfrm>
          <a:prstGeom prst="rect">
            <a:avLst/>
          </a:prstGeom>
        </p:spPr>
      </p:pic>
      <p:sp>
        <p:nvSpPr>
          <p:cNvPr id="8" name="Segnaposto contenuto 2">
            <a:extLst>
              <a:ext uri="{FF2B5EF4-FFF2-40B4-BE49-F238E27FC236}">
                <a16:creationId xmlns:a16="http://schemas.microsoft.com/office/drawing/2014/main" xmlns="" id="{421512DC-20C8-4928-B94E-9F191902C57E}"/>
              </a:ext>
            </a:extLst>
          </p:cNvPr>
          <p:cNvSpPr>
            <a:spLocks noGrp="1"/>
          </p:cNvSpPr>
          <p:nvPr>
            <p:ph idx="10"/>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a:t>Fare clic per modificare lo stile del titolo</a:t>
            </a:r>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BA82119C-6D4F-4984-AC6D-3B24A1536D26}" type="datetime1">
              <a:rPr lang="it-IT" noProof="0" smtClean="0"/>
              <a:t>05/11/2020</a:t>
            </a:fld>
            <a:endParaRPr lang="it-IT" noProof="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it-IT" noProof="0"/>
              <a:t>Aggiungere un piè di pagina</a:t>
            </a:r>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it-IT" noProof="0" smtClean="0"/>
              <a:pPr/>
              <a:t>‹N›</a:t>
            </a:fld>
            <a:endParaRPr lang="it-IT"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7DEB8F-68B5-45C7-B2E2-C7CEA0B52A93}"/>
              </a:ext>
            </a:extLst>
          </p:cNvPr>
          <p:cNvSpPr>
            <a:spLocks noGrp="1"/>
          </p:cNvSpPr>
          <p:nvPr>
            <p:ph type="title"/>
          </p:nvPr>
        </p:nvSpPr>
        <p:spPr>
          <a:xfrm>
            <a:off x="4233710" y="1772817"/>
            <a:ext cx="3757613" cy="2016224"/>
          </a:xfrm>
        </p:spPr>
        <p:txBody>
          <a:bodyPr rtlCol="0">
            <a:normAutofit/>
          </a:bodyPr>
          <a:lstStyle/>
          <a:p>
            <a:pPr rtl="0"/>
            <a:r>
              <a:rPr lang="it-IT" sz="4500" dirty="0"/>
              <a:t>LE MISURE  PER LA SCUOLA</a:t>
            </a:r>
          </a:p>
        </p:txBody>
      </p:sp>
      <p:sp>
        <p:nvSpPr>
          <p:cNvPr id="3" name="Segnaposto testo 2">
            <a:extLst>
              <a:ext uri="{FF2B5EF4-FFF2-40B4-BE49-F238E27FC236}">
                <a16:creationId xmlns:a16="http://schemas.microsoft.com/office/drawing/2014/main" xmlns="" id="{BFB2E407-D5EB-4497-8CCA-679DF12520C7}"/>
              </a:ext>
            </a:extLst>
          </p:cNvPr>
          <p:cNvSpPr>
            <a:spLocks noGrp="1"/>
          </p:cNvSpPr>
          <p:nvPr>
            <p:ph type="body" sz="quarter" idx="11"/>
          </p:nvPr>
        </p:nvSpPr>
        <p:spPr>
          <a:xfrm>
            <a:off x="4214813" y="3645024"/>
            <a:ext cx="3757612" cy="1016630"/>
          </a:xfrm>
        </p:spPr>
        <p:txBody>
          <a:bodyPr rtlCol="0">
            <a:normAutofit/>
          </a:bodyPr>
          <a:lstStyle/>
          <a:p>
            <a:pPr rtl="0"/>
            <a:r>
              <a:rPr lang="it-IT" sz="2000" b="1" dirty="0">
                <a:solidFill>
                  <a:schemeClr val="accent1"/>
                </a:solidFill>
                <a:latin typeface="Cambria" panose="02040503050406030204" pitchFamily="18" charset="0"/>
                <a:ea typeface="Cambria" panose="02040503050406030204" pitchFamily="18" charset="0"/>
              </a:rPr>
              <a:t>Le nuove norme sono in vigore dal 5 novembre </a:t>
            </a:r>
            <a:br>
              <a:rPr lang="it-IT" sz="2000" b="1" dirty="0">
                <a:solidFill>
                  <a:schemeClr val="accent1"/>
                </a:solidFill>
                <a:latin typeface="Cambria" panose="02040503050406030204" pitchFamily="18" charset="0"/>
                <a:ea typeface="Cambria" panose="02040503050406030204" pitchFamily="18" charset="0"/>
              </a:rPr>
            </a:br>
            <a:r>
              <a:rPr lang="it-IT" sz="2000" b="1" dirty="0">
                <a:solidFill>
                  <a:schemeClr val="accent1"/>
                </a:solidFill>
                <a:latin typeface="Cambria" panose="02040503050406030204" pitchFamily="18" charset="0"/>
                <a:ea typeface="Cambria" panose="02040503050406030204" pitchFamily="18" charset="0"/>
              </a:rPr>
              <a:t>e fino al 3 dicembre</a:t>
            </a:r>
          </a:p>
        </p:txBody>
      </p:sp>
      <p:sp>
        <p:nvSpPr>
          <p:cNvPr id="6" name="Segnaposto testo 5">
            <a:extLst>
              <a:ext uri="{FF2B5EF4-FFF2-40B4-BE49-F238E27FC236}">
                <a16:creationId xmlns:a16="http://schemas.microsoft.com/office/drawing/2014/main" xmlns="" id="{2AC94E78-5A7B-4F2D-944E-57586539D160}"/>
              </a:ext>
            </a:extLst>
          </p:cNvPr>
          <p:cNvSpPr>
            <a:spLocks noGrp="1"/>
          </p:cNvSpPr>
          <p:nvPr>
            <p:ph type="body" sz="quarter" idx="10"/>
          </p:nvPr>
        </p:nvSpPr>
        <p:spPr>
          <a:xfrm>
            <a:off x="4214813" y="1267230"/>
            <a:ext cx="3757612" cy="609600"/>
          </a:xfrm>
        </p:spPr>
        <p:txBody>
          <a:bodyPr>
            <a:normAutofit fontScale="92500"/>
          </a:bodyPr>
          <a:lstStyle/>
          <a:p>
            <a:r>
              <a:rPr lang="it-IT" sz="2200" b="1" dirty="0">
                <a:effectLst/>
                <a:latin typeface="Cambria" panose="02040503050406030204" pitchFamily="18" charset="0"/>
                <a:ea typeface="Calibri" panose="020F0502020204030204" pitchFamily="34" charset="0"/>
                <a:cs typeface="Times New Roman" panose="02020603050405020304" pitchFamily="18" charset="0"/>
              </a:rPr>
              <a:t>DPCM del 4 novembre 2020</a:t>
            </a:r>
            <a:endParaRPr lang="it-IT" sz="2200" b="1" dirty="0"/>
          </a:p>
        </p:txBody>
      </p:sp>
      <p:sp>
        <p:nvSpPr>
          <p:cNvPr id="7" name="Segnaposto testo 5">
            <a:extLst>
              <a:ext uri="{FF2B5EF4-FFF2-40B4-BE49-F238E27FC236}">
                <a16:creationId xmlns:a16="http://schemas.microsoft.com/office/drawing/2014/main" xmlns="" id="{9B93C3EE-6B82-43CE-8333-88F613BA34C8}"/>
              </a:ext>
            </a:extLst>
          </p:cNvPr>
          <p:cNvSpPr txBox="1">
            <a:spLocks/>
          </p:cNvSpPr>
          <p:nvPr/>
        </p:nvSpPr>
        <p:spPr>
          <a:xfrm>
            <a:off x="4025078" y="4676371"/>
            <a:ext cx="3966245" cy="609600"/>
          </a:xfrm>
          <a:prstGeom prst="rect">
            <a:avLst/>
          </a:prstGeom>
        </p:spPr>
        <p:txBody>
          <a:bodyPr vert="horz" lIns="121899" tIns="60949" rIns="121899" bIns="60949" rtlCol="0">
            <a:normAutofit fontScale="92500" lnSpcReduction="20000"/>
          </a:bodyPr>
          <a:lstStyle>
            <a:lvl1pPr marL="0" indent="0" algn="ctr" defTabSz="1218987" rtl="0" eaLnBrk="1" latinLnBrk="0" hangingPunct="1">
              <a:lnSpc>
                <a:spcPct val="95000"/>
              </a:lnSpc>
              <a:spcBef>
                <a:spcPts val="1866"/>
              </a:spcBef>
              <a:buClr>
                <a:schemeClr val="accent6">
                  <a:lumMod val="50000"/>
                </a:schemeClr>
              </a:buClr>
              <a:buSzPct val="100000"/>
              <a:buFontTx/>
              <a:buNone/>
              <a:defRPr sz="2000" kern="1200">
                <a:solidFill>
                  <a:schemeClr val="accent4"/>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a:lstStyle>
          <a:p>
            <a:r>
              <a:rPr lang="it-IT" sz="22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MISURE STANDARD NAZIONALI (zone verdi)</a:t>
            </a:r>
            <a:endParaRPr lang="it-IT" sz="2200" b="1" dirty="0">
              <a:solidFill>
                <a:srgbClr val="FF0000"/>
              </a:solidFill>
            </a:endParaRPr>
          </a:p>
        </p:txBody>
      </p:sp>
      <p:sp>
        <p:nvSpPr>
          <p:cNvPr id="8" name="Segnaposto testo 2">
            <a:extLst>
              <a:ext uri="{FF2B5EF4-FFF2-40B4-BE49-F238E27FC236}">
                <a16:creationId xmlns:a16="http://schemas.microsoft.com/office/drawing/2014/main" xmlns="" id="{03EF8206-D4C9-4A15-92F8-2AA73E496FE0}"/>
              </a:ext>
            </a:extLst>
          </p:cNvPr>
          <p:cNvSpPr txBox="1">
            <a:spLocks/>
          </p:cNvSpPr>
          <p:nvPr/>
        </p:nvSpPr>
        <p:spPr>
          <a:xfrm>
            <a:off x="4233710" y="5300688"/>
            <a:ext cx="3757612" cy="800085"/>
          </a:xfrm>
          <a:prstGeom prst="rect">
            <a:avLst/>
          </a:prstGeom>
        </p:spPr>
        <p:txBody>
          <a:bodyPr vert="horz" lIns="121899" tIns="60949" rIns="121899" bIns="60949" rtlCol="0">
            <a:normAutofit/>
          </a:bodyPr>
          <a:lstStyle>
            <a:lvl1pPr marL="0" indent="0" algn="ctr" defTabSz="1218987" rtl="0" eaLnBrk="1" latinLnBrk="0" hangingPunct="1">
              <a:lnSpc>
                <a:spcPct val="95000"/>
              </a:lnSpc>
              <a:spcBef>
                <a:spcPts val="1866"/>
              </a:spcBef>
              <a:buClr>
                <a:schemeClr val="accent6">
                  <a:lumMod val="50000"/>
                </a:schemeClr>
              </a:buClr>
              <a:buSzPct val="100000"/>
              <a:buFontTx/>
              <a:buNone/>
              <a:defRPr sz="2000" kern="1200">
                <a:solidFill>
                  <a:schemeClr val="accent4"/>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a:lstStyle>
          <a:p>
            <a:r>
              <a:rPr lang="it-IT" sz="1600" b="1" i="1" dirty="0">
                <a:solidFill>
                  <a:schemeClr val="tx1"/>
                </a:solidFill>
                <a:latin typeface="Cambria" panose="02040503050406030204" pitchFamily="18" charset="0"/>
                <a:ea typeface="Cambria" panose="02040503050406030204" pitchFamily="18" charset="0"/>
              </a:rPr>
              <a:t>Le informazioni potrebbero subire modifiche e/o aggiornamenti.</a:t>
            </a:r>
          </a:p>
        </p:txBody>
      </p:sp>
      <p:pic>
        <p:nvPicPr>
          <p:cNvPr id="12" name="Immagine 11">
            <a:extLst>
              <a:ext uri="{FF2B5EF4-FFF2-40B4-BE49-F238E27FC236}">
                <a16:creationId xmlns:a16="http://schemas.microsoft.com/office/drawing/2014/main" xmlns="" id="{3647AE62-655B-4A9B-AEAD-256CB8E098DB}"/>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20724" y="685800"/>
            <a:ext cx="7533927" cy="1143000"/>
          </a:xfrm>
        </p:spPr>
        <p:txBody>
          <a:bodyPr rtlCol="0" anchor="t">
            <a:noAutofit/>
          </a:bodyPr>
          <a:lstStyle/>
          <a:p>
            <a:pPr rtl="0">
              <a:lnSpc>
                <a:spcPct val="100000"/>
              </a:lnSpc>
            </a:pPr>
            <a:r>
              <a:rPr lang="it-IT" sz="4000" b="1" dirty="0">
                <a:solidFill>
                  <a:schemeClr val="accent1"/>
                </a:solidFill>
              </a:rPr>
              <a:t>ITALIA DIVISA IN 3 ZONE MISURE DIFFERENZIATE IN BASE A 3 SCENARI </a:t>
            </a:r>
          </a:p>
        </p:txBody>
      </p:sp>
      <p:sp>
        <p:nvSpPr>
          <p:cNvPr id="3" name="Segnaposto contenuto 2"/>
          <p:cNvSpPr>
            <a:spLocks noGrp="1"/>
          </p:cNvSpPr>
          <p:nvPr>
            <p:ph idx="1"/>
          </p:nvPr>
        </p:nvSpPr>
        <p:spPr>
          <a:xfrm>
            <a:off x="333772" y="2996952"/>
            <a:ext cx="6741840" cy="3302248"/>
          </a:xfrm>
        </p:spPr>
        <p:txBody>
          <a:bodyPr vert="horz" lIns="121899" tIns="60949" rIns="121899" bIns="60949" rtlCol="0" anchor="t">
            <a:normAutofit/>
          </a:bodyPr>
          <a:lstStyle/>
          <a:p>
            <a:pPr marL="426720" lvl="1" indent="0" rtl="0">
              <a:buNone/>
            </a:pPr>
            <a:r>
              <a:rPr lang="it-IT" b="1" dirty="0">
                <a:ea typeface="+mn-lt"/>
                <a:cs typeface="+mn-lt"/>
              </a:rPr>
              <a:t>1. scenario di massima gravità con un livello di rischio alto (con misure ulteriori ancor più restrittive); </a:t>
            </a:r>
          </a:p>
          <a:p>
            <a:pPr marL="426720" lvl="1" indent="0" rtl="0">
              <a:buNone/>
            </a:pPr>
            <a:endParaRPr lang="it-IT" b="1" dirty="0">
              <a:ea typeface="+mn-lt"/>
              <a:cs typeface="+mn-lt"/>
            </a:endParaRPr>
          </a:p>
          <a:p>
            <a:pPr marL="426720" lvl="1" indent="0" rtl="0">
              <a:buNone/>
            </a:pPr>
            <a:r>
              <a:rPr lang="it-IT" b="1" dirty="0">
                <a:ea typeface="+mn-lt"/>
                <a:cs typeface="+mn-lt"/>
              </a:rPr>
              <a:t>2. scenario di elevata gravità e con un livello di rischio alto (misure più restrittive rispetto a quelle standard); </a:t>
            </a:r>
          </a:p>
          <a:p>
            <a:pPr marL="426720" lvl="1" indent="0" rtl="0">
              <a:buNone/>
            </a:pPr>
            <a:endParaRPr lang="it-IT" b="1" dirty="0">
              <a:ea typeface="+mn-lt"/>
              <a:cs typeface="+mn-lt"/>
            </a:endParaRPr>
          </a:p>
          <a:p>
            <a:pPr marL="426720" lvl="1" indent="0" rtl="0">
              <a:buNone/>
            </a:pPr>
            <a:r>
              <a:rPr lang="it-IT" b="1" dirty="0">
                <a:ea typeface="+mn-lt"/>
                <a:cs typeface="+mn-lt"/>
              </a:rPr>
              <a:t>3. Resto del territorio con misure standard </a:t>
            </a:r>
          </a:p>
        </p:txBody>
      </p:sp>
      <p:pic>
        <p:nvPicPr>
          <p:cNvPr id="5" name="Immagine 4">
            <a:extLst>
              <a:ext uri="{FF2B5EF4-FFF2-40B4-BE49-F238E27FC236}">
                <a16:creationId xmlns:a16="http://schemas.microsoft.com/office/drawing/2014/main" xmlns="" id="{F2CA85CE-EAD2-4311-9090-2DC8025A959F}"/>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C4620B0B-BCC1-4BED-BF4D-17691AE321AC}"/>
              </a:ext>
            </a:extLst>
          </p:cNvPr>
          <p:cNvSpPr>
            <a:spLocks noGrp="1"/>
          </p:cNvSpPr>
          <p:nvPr>
            <p:ph type="title"/>
          </p:nvPr>
        </p:nvSpPr>
        <p:spPr>
          <a:xfrm>
            <a:off x="333772" y="453439"/>
            <a:ext cx="4380657" cy="2630758"/>
          </a:xfrm>
        </p:spPr>
        <p:txBody>
          <a:bodyPr rtlCol="0">
            <a:noAutofit/>
          </a:bodyPr>
          <a:lstStyle/>
          <a:p>
            <a:pPr rtl="0"/>
            <a:r>
              <a:rPr lang="it-IT" sz="3000" dirty="0">
                <a:solidFill>
                  <a:srgbClr val="C00000"/>
                </a:solidFill>
              </a:rPr>
              <a:t>1^CICLO D’ISTRUZIONE</a:t>
            </a:r>
            <a:br>
              <a:rPr lang="it-IT" sz="3000" dirty="0">
                <a:solidFill>
                  <a:srgbClr val="C00000"/>
                </a:solidFill>
              </a:rPr>
            </a:br>
            <a:r>
              <a:rPr lang="it-IT" sz="3000" dirty="0">
                <a:solidFill>
                  <a:schemeClr val="accent4"/>
                </a:solidFill>
              </a:rPr>
              <a:t/>
            </a:r>
            <a:br>
              <a:rPr lang="it-IT" sz="3000" dirty="0">
                <a:solidFill>
                  <a:schemeClr val="accent4"/>
                </a:solidFill>
              </a:rPr>
            </a:br>
            <a:r>
              <a:rPr lang="it-IT" sz="2600" dirty="0">
                <a:solidFill>
                  <a:schemeClr val="accent4"/>
                </a:solidFill>
              </a:rPr>
              <a:t>Scuola dell’infanzia, primaria e secondaria </a:t>
            </a:r>
            <a:br>
              <a:rPr lang="it-IT" sz="2600" dirty="0">
                <a:solidFill>
                  <a:schemeClr val="accent4"/>
                </a:solidFill>
              </a:rPr>
            </a:br>
            <a:r>
              <a:rPr lang="it-IT" sz="2600" dirty="0">
                <a:solidFill>
                  <a:schemeClr val="accent4"/>
                </a:solidFill>
              </a:rPr>
              <a:t>di 1^ grado</a:t>
            </a:r>
          </a:p>
        </p:txBody>
      </p:sp>
      <p:sp>
        <p:nvSpPr>
          <p:cNvPr id="3" name="Segnaposto testo 2">
            <a:extLst>
              <a:ext uri="{FF2B5EF4-FFF2-40B4-BE49-F238E27FC236}">
                <a16:creationId xmlns:a16="http://schemas.microsoft.com/office/drawing/2014/main" xmlns="" id="{ACCF25D8-462F-8B4A-8D99-662B5C3FFDE9}"/>
              </a:ext>
            </a:extLst>
          </p:cNvPr>
          <p:cNvSpPr>
            <a:spLocks noGrp="1"/>
          </p:cNvSpPr>
          <p:nvPr>
            <p:ph type="body" sz="quarter" idx="11"/>
          </p:nvPr>
        </p:nvSpPr>
        <p:spPr>
          <a:xfrm>
            <a:off x="5590356" y="2636912"/>
            <a:ext cx="5410200" cy="3551312"/>
          </a:xfrm>
        </p:spPr>
        <p:txBody>
          <a:bodyPr vert="horz" lIns="121899" tIns="60949" rIns="121899" bIns="60949" rtlCol="0" anchor="t">
            <a:normAutofit/>
          </a:bodyPr>
          <a:lstStyle/>
          <a:p>
            <a:pPr marL="304165" indent="-304165" rtl="0"/>
            <a:r>
              <a:rPr lang="it-IT" b="1" dirty="0"/>
              <a:t>L’attività didattica ed educativa  continua a svolgersi in presenza.</a:t>
            </a:r>
          </a:p>
          <a:p>
            <a:pPr marL="0" indent="0" rtl="0">
              <a:buNone/>
            </a:pPr>
            <a:endParaRPr lang="it-IT" b="1" dirty="0"/>
          </a:p>
          <a:p>
            <a:pPr marL="304165" indent="-304165" rtl="0"/>
            <a:r>
              <a:rPr lang="it-IT" b="1" dirty="0"/>
              <a:t>E’ obbligatoria la mascherina, esclusi  i bambini di età inferiore ai sei anni e i soggetti con patologie o disabilità incompatibili con l'uso della mascherina.</a:t>
            </a:r>
          </a:p>
        </p:txBody>
      </p:sp>
      <p:pic>
        <p:nvPicPr>
          <p:cNvPr id="2" name="Immagine 1">
            <a:extLst>
              <a:ext uri="{FF2B5EF4-FFF2-40B4-BE49-F238E27FC236}">
                <a16:creationId xmlns:a16="http://schemas.microsoft.com/office/drawing/2014/main" xmlns="" id="{13018842-B78A-473D-9523-92169889C6BB}"/>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D299D361-319F-4BC4-81C4-F32BBF7A4FB8}"/>
              </a:ext>
            </a:extLst>
          </p:cNvPr>
          <p:cNvSpPr>
            <a:spLocks noGrp="1"/>
          </p:cNvSpPr>
          <p:nvPr>
            <p:ph type="title"/>
          </p:nvPr>
        </p:nvSpPr>
        <p:spPr>
          <a:xfrm>
            <a:off x="322799" y="491993"/>
            <a:ext cx="4247613" cy="2558750"/>
          </a:xfrm>
        </p:spPr>
        <p:txBody>
          <a:bodyPr rtlCol="0">
            <a:normAutofit/>
          </a:bodyPr>
          <a:lstStyle/>
          <a:p>
            <a:pPr rtl="0"/>
            <a:r>
              <a:rPr lang="it-IT" sz="3300" dirty="0">
                <a:solidFill>
                  <a:srgbClr val="C00000"/>
                </a:solidFill>
              </a:rPr>
              <a:t>2^CICLO D’ISTRUZIONE</a:t>
            </a:r>
            <a:br>
              <a:rPr lang="it-IT" sz="3300" dirty="0">
                <a:solidFill>
                  <a:srgbClr val="C00000"/>
                </a:solidFill>
              </a:rPr>
            </a:br>
            <a:r>
              <a:rPr lang="it-IT" dirty="0"/>
              <a:t/>
            </a:r>
            <a:br>
              <a:rPr lang="it-IT" dirty="0"/>
            </a:br>
            <a:r>
              <a:rPr lang="it-IT" sz="2600" dirty="0"/>
              <a:t>Scuola secondaria </a:t>
            </a:r>
            <a:br>
              <a:rPr lang="it-IT" sz="2600" dirty="0"/>
            </a:br>
            <a:r>
              <a:rPr lang="it-IT" sz="2600" dirty="0"/>
              <a:t>di 2^ grado</a:t>
            </a:r>
          </a:p>
        </p:txBody>
      </p:sp>
      <p:sp>
        <p:nvSpPr>
          <p:cNvPr id="3" name="Segnaposto testo 2">
            <a:extLst>
              <a:ext uri="{FF2B5EF4-FFF2-40B4-BE49-F238E27FC236}">
                <a16:creationId xmlns:a16="http://schemas.microsoft.com/office/drawing/2014/main" xmlns="" id="{ACCF25D8-462F-8B4A-8D99-662B5C3FFDE9}"/>
              </a:ext>
            </a:extLst>
          </p:cNvPr>
          <p:cNvSpPr>
            <a:spLocks noGrp="1"/>
          </p:cNvSpPr>
          <p:nvPr>
            <p:ph type="body" sz="quarter" idx="11"/>
          </p:nvPr>
        </p:nvSpPr>
        <p:spPr>
          <a:xfrm>
            <a:off x="4942284" y="1828800"/>
            <a:ext cx="6562328" cy="4343400"/>
          </a:xfrm>
        </p:spPr>
        <p:txBody>
          <a:bodyPr rtlCol="0">
            <a:noAutofit/>
          </a:bodyPr>
          <a:lstStyle/>
          <a:p>
            <a:pPr marL="0" indent="0" algn="just" rtl="0">
              <a:buClr>
                <a:schemeClr val="bg1"/>
              </a:buClr>
              <a:buNone/>
            </a:pPr>
            <a:r>
              <a:rPr lang="it-IT" sz="1800" dirty="0"/>
              <a:t>Adottano forme flessibili nell'organizzazione dell'attività didattica (artt. 4 e 5 del DPR 8 marzo 1999, n. 275) in modo che il </a:t>
            </a:r>
            <a:r>
              <a:rPr lang="it-IT" sz="1800" b="1" dirty="0"/>
              <a:t>100 per cento delle attività </a:t>
            </a:r>
            <a:r>
              <a:rPr lang="it-IT" sz="1800" dirty="0"/>
              <a:t>sia svolta tramite il ricorso alla didattica digitale integrata. </a:t>
            </a:r>
          </a:p>
          <a:p>
            <a:pPr marL="0" indent="0" algn="just" rtl="0">
              <a:buClr>
                <a:schemeClr val="bg1"/>
              </a:buClr>
              <a:buNone/>
            </a:pPr>
            <a:r>
              <a:rPr lang="it-IT" sz="1800" dirty="0"/>
              <a:t>E’ possibile svolgere l’attività didattica in presenza qualora: </a:t>
            </a:r>
          </a:p>
          <a:p>
            <a:pPr algn="just" rtl="0">
              <a:buClr>
                <a:schemeClr val="bg1"/>
              </a:buClr>
            </a:pPr>
            <a:r>
              <a:rPr lang="it-IT" sz="1800" dirty="0"/>
              <a:t>sia richiesto l’uso di laboratori,  </a:t>
            </a:r>
          </a:p>
          <a:p>
            <a:pPr algn="just" rtl="0">
              <a:buClr>
                <a:schemeClr val="bg1"/>
              </a:buClr>
            </a:pPr>
            <a:r>
              <a:rPr lang="it-IT" sz="1800" dirty="0"/>
              <a:t> sia necessaria in situazione di disabilità dei soggetti coinvolti e in caso di disturbi specifici di apprendimento e di altri bisogni educativi speciali. Va comunque garantito il collegamento on line con gli alunni della classe che sono in didattica digitale integrata, in modo che sia garantita una relazione educativa che realizzi l’effettiva inclusione.</a:t>
            </a:r>
          </a:p>
        </p:txBody>
      </p:sp>
      <p:pic>
        <p:nvPicPr>
          <p:cNvPr id="2" name="Immagine 1">
            <a:extLst>
              <a:ext uri="{FF2B5EF4-FFF2-40B4-BE49-F238E27FC236}">
                <a16:creationId xmlns:a16="http://schemas.microsoft.com/office/drawing/2014/main" xmlns="" id="{A9FC15CC-BC80-4474-867C-0D346AD3EA6A}"/>
              </a:ext>
            </a:extLst>
          </p:cNvPr>
          <p:cNvPicPr>
            <a:picLocks noChangeAspect="1"/>
          </p:cNvPicPr>
          <p:nvPr/>
        </p:nvPicPr>
        <p:blipFill>
          <a:blip r:embed="rId3"/>
          <a:stretch>
            <a:fillRect/>
          </a:stretch>
        </p:blipFill>
        <p:spPr>
          <a:xfrm>
            <a:off x="9982844" y="476672"/>
            <a:ext cx="1883182" cy="921642"/>
          </a:xfrm>
          <a:prstGeom prst="rect">
            <a:avLst/>
          </a:prstGeom>
        </p:spPr>
      </p:pic>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04D22707-E176-420E-82BA-54F425AA042E}"/>
              </a:ext>
            </a:extLst>
          </p:cNvPr>
          <p:cNvSpPr>
            <a:spLocks noGrp="1"/>
          </p:cNvSpPr>
          <p:nvPr>
            <p:ph type="title"/>
          </p:nvPr>
        </p:nvSpPr>
        <p:spPr>
          <a:xfrm>
            <a:off x="261765" y="685800"/>
            <a:ext cx="4308648" cy="2133598"/>
          </a:xfrm>
        </p:spPr>
        <p:txBody>
          <a:bodyPr rtlCol="0">
            <a:normAutofit/>
          </a:bodyPr>
          <a:lstStyle/>
          <a:p>
            <a:pPr rtl="0"/>
            <a:r>
              <a:rPr lang="it-IT" sz="3000" dirty="0">
                <a:solidFill>
                  <a:srgbClr val="C00000"/>
                </a:solidFill>
              </a:rPr>
              <a:t>ORGANI COLLEGIALI</a:t>
            </a:r>
          </a:p>
        </p:txBody>
      </p:sp>
      <p:pic>
        <p:nvPicPr>
          <p:cNvPr id="2" name="Elemento grafico 1" descr="disegno di alcuni libri e una matita">
            <a:extLst>
              <a:ext uri="{FF2B5EF4-FFF2-40B4-BE49-F238E27FC236}">
                <a16:creationId xmlns:a16="http://schemas.microsoft.com/office/drawing/2014/main" xmlns="" id="{06389758-9BA9-4795-A7A1-3F2CF0EE0C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617913" y="3789040"/>
            <a:ext cx="1905000" cy="2228850"/>
          </a:xfrm>
          <a:prstGeom prst="rect">
            <a:avLst/>
          </a:prstGeom>
        </p:spPr>
      </p:pic>
      <p:sp>
        <p:nvSpPr>
          <p:cNvPr id="4" name="Segnaposto testo 3">
            <a:extLst>
              <a:ext uri="{FF2B5EF4-FFF2-40B4-BE49-F238E27FC236}">
                <a16:creationId xmlns:a16="http://schemas.microsoft.com/office/drawing/2014/main" xmlns="" id="{04003271-B7B6-40B9-B32A-F24DDAFF2AB5}"/>
              </a:ext>
            </a:extLst>
          </p:cNvPr>
          <p:cNvSpPr>
            <a:spLocks noGrp="1"/>
          </p:cNvSpPr>
          <p:nvPr>
            <p:ph type="body" sz="quarter" idx="11"/>
          </p:nvPr>
        </p:nvSpPr>
        <p:spPr>
          <a:xfrm>
            <a:off x="6094412" y="2132856"/>
            <a:ext cx="5410200" cy="4039344"/>
          </a:xfrm>
        </p:spPr>
        <p:txBody>
          <a:bodyPr rtlCol="0">
            <a:normAutofit/>
          </a:bodyPr>
          <a:lstStyle/>
          <a:p>
            <a:pPr marL="0" indent="0" algn="just" rtl="0">
              <a:buClr>
                <a:schemeClr val="bg1"/>
              </a:buClr>
              <a:buNone/>
            </a:pPr>
            <a:r>
              <a:rPr lang="it-IT" sz="2000" b="1" dirty="0">
                <a:solidFill>
                  <a:schemeClr val="bg1"/>
                </a:solidFill>
              </a:rPr>
              <a:t>Le riunioni degli organi collegiali in tutte le scuole di ogni ordine e grado  possono essere svolte solo con modalità a distanza. </a:t>
            </a:r>
          </a:p>
          <a:p>
            <a:pPr marL="0" indent="0" algn="just" rtl="0">
              <a:buClr>
                <a:schemeClr val="bg1"/>
              </a:buClr>
              <a:buNone/>
            </a:pPr>
            <a:r>
              <a:rPr lang="it-IT" sz="2000" b="1" dirty="0">
                <a:solidFill>
                  <a:schemeClr val="bg1"/>
                </a:solidFill>
              </a:rPr>
              <a:t>Il rinnovo degli organi collegiali delle istituzioni scolastiche avviene secondo modalità a distanza nel rispetto dei principi di segretezza e libertà nella partecipazione alle elezioni.</a:t>
            </a:r>
          </a:p>
        </p:txBody>
      </p:sp>
      <p:pic>
        <p:nvPicPr>
          <p:cNvPr id="6" name="Immagine 5">
            <a:extLst>
              <a:ext uri="{FF2B5EF4-FFF2-40B4-BE49-F238E27FC236}">
                <a16:creationId xmlns:a16="http://schemas.microsoft.com/office/drawing/2014/main" xmlns="" id="{89562CF8-D9E5-44C2-BCD6-419D9FDD0756}"/>
              </a:ext>
            </a:extLst>
          </p:cNvPr>
          <p:cNvPicPr>
            <a:picLocks noChangeAspect="1"/>
          </p:cNvPicPr>
          <p:nvPr/>
        </p:nvPicPr>
        <p:blipFill>
          <a:blip r:embed="rId5"/>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04D22707-E176-420E-82BA-54F425AA042E}"/>
              </a:ext>
            </a:extLst>
          </p:cNvPr>
          <p:cNvSpPr>
            <a:spLocks noGrp="1"/>
          </p:cNvSpPr>
          <p:nvPr>
            <p:ph type="title"/>
          </p:nvPr>
        </p:nvSpPr>
        <p:spPr>
          <a:xfrm>
            <a:off x="261765" y="685800"/>
            <a:ext cx="4308648" cy="2133598"/>
          </a:xfrm>
        </p:spPr>
        <p:txBody>
          <a:bodyPr rtlCol="0">
            <a:normAutofit/>
          </a:bodyPr>
          <a:lstStyle/>
          <a:p>
            <a:pPr rtl="0"/>
            <a:r>
              <a:rPr lang="it-IT" sz="3000" dirty="0">
                <a:solidFill>
                  <a:srgbClr val="C00000"/>
                </a:solidFill>
              </a:rPr>
              <a:t>VISITE </a:t>
            </a:r>
            <a:br>
              <a:rPr lang="it-IT" sz="3000" dirty="0">
                <a:solidFill>
                  <a:srgbClr val="C00000"/>
                </a:solidFill>
              </a:rPr>
            </a:br>
            <a:r>
              <a:rPr lang="it-IT" sz="3000" dirty="0">
                <a:solidFill>
                  <a:srgbClr val="C00000"/>
                </a:solidFill>
              </a:rPr>
              <a:t>DI ISTRUZIONE</a:t>
            </a:r>
          </a:p>
        </p:txBody>
      </p:sp>
      <p:sp>
        <p:nvSpPr>
          <p:cNvPr id="4" name="Segnaposto testo 3">
            <a:extLst>
              <a:ext uri="{FF2B5EF4-FFF2-40B4-BE49-F238E27FC236}">
                <a16:creationId xmlns:a16="http://schemas.microsoft.com/office/drawing/2014/main" xmlns="" id="{04003271-B7B6-40B9-B32A-F24DDAFF2AB5}"/>
              </a:ext>
            </a:extLst>
          </p:cNvPr>
          <p:cNvSpPr>
            <a:spLocks noGrp="1"/>
          </p:cNvSpPr>
          <p:nvPr>
            <p:ph type="body" sz="quarter" idx="11"/>
          </p:nvPr>
        </p:nvSpPr>
        <p:spPr>
          <a:xfrm>
            <a:off x="6094412" y="2492896"/>
            <a:ext cx="5410200" cy="3679304"/>
          </a:xfrm>
        </p:spPr>
        <p:txBody>
          <a:bodyPr rtlCol="0">
            <a:normAutofit/>
          </a:bodyPr>
          <a:lstStyle/>
          <a:p>
            <a:pPr marL="0" indent="0" algn="just" rtl="0">
              <a:buClr>
                <a:schemeClr val="bg1"/>
              </a:buClr>
              <a:buNone/>
            </a:pPr>
            <a:r>
              <a:rPr lang="it-IT" sz="2000" b="1" dirty="0">
                <a:solidFill>
                  <a:schemeClr val="bg1"/>
                </a:solidFill>
              </a:rPr>
              <a:t>Sono sospesi i viaggi d'istruzione, le iniziative di scambio o gemellaggio, le visite guidate e le uscite didattiche comunque denominate, programmate dalle istituzioni scolastiche di ogni ordine e grado, fatte salve le attività inerenti i percorsi per le competenze trasversali e per l'orientamento (PCTO).</a:t>
            </a:r>
          </a:p>
        </p:txBody>
      </p:sp>
      <p:pic>
        <p:nvPicPr>
          <p:cNvPr id="6" name="Immagine 5">
            <a:extLst>
              <a:ext uri="{FF2B5EF4-FFF2-40B4-BE49-F238E27FC236}">
                <a16:creationId xmlns:a16="http://schemas.microsoft.com/office/drawing/2014/main" xmlns="" id="{89562CF8-D9E5-44C2-BCD6-419D9FDD0756}"/>
              </a:ext>
            </a:extLst>
          </p:cNvPr>
          <p:cNvPicPr>
            <a:picLocks noChangeAspect="1"/>
          </p:cNvPicPr>
          <p:nvPr/>
        </p:nvPicPr>
        <p:blipFill>
          <a:blip r:embed="rId3"/>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9555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1501951-E820-9A40-A58A-02C9B6F6CE8C}"/>
              </a:ext>
            </a:extLst>
          </p:cNvPr>
          <p:cNvSpPr>
            <a:spLocks noGrp="1"/>
          </p:cNvSpPr>
          <p:nvPr>
            <p:ph idx="1"/>
          </p:nvPr>
        </p:nvSpPr>
        <p:spPr>
          <a:xfrm>
            <a:off x="289164" y="373720"/>
            <a:ext cx="7965488" cy="6110560"/>
          </a:xfrm>
        </p:spPr>
        <p:txBody>
          <a:bodyPr vert="horz" lIns="121899" tIns="60949" rIns="121899" bIns="60949" rtlCol="0" anchor="t">
            <a:noAutofit/>
          </a:bodyPr>
          <a:lstStyle/>
          <a:p>
            <a:pPr marL="0" indent="0" algn="just" rtl="0">
              <a:lnSpc>
                <a:spcPct val="100000"/>
              </a:lnSpc>
              <a:spcBef>
                <a:spcPts val="0"/>
              </a:spcBef>
              <a:buClr>
                <a:schemeClr val="tx1"/>
              </a:buClr>
              <a:buNone/>
            </a:pPr>
            <a:r>
              <a:rPr lang="it-IT" sz="1400" dirty="0"/>
              <a:t>Più in generale il DPCM prevede, almeno fino all’invio del seguente notiziario, le seguenti restrizioni che sono valide per tutto il territorio nazionale e, quindi, le uniche vigenti nella </a:t>
            </a:r>
            <a:r>
              <a:rPr lang="it-IT" sz="1400" b="1" dirty="0">
                <a:solidFill>
                  <a:schemeClr val="accent2">
                    <a:lumMod val="75000"/>
                  </a:schemeClr>
                </a:solidFill>
              </a:rPr>
              <a:t>Zona “verde”:</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a:t>Coprifuoco dalle ore 22 alle ore 5;</a:t>
            </a:r>
          </a:p>
          <a:p>
            <a:pPr algn="just" rtl="0">
              <a:lnSpc>
                <a:spcPct val="100000"/>
              </a:lnSpc>
              <a:spcBef>
                <a:spcPts val="0"/>
              </a:spcBef>
              <a:buClr>
                <a:schemeClr val="tx1"/>
              </a:buClr>
              <a:buFont typeface="Wingdings" panose="05000000000000000000" pitchFamily="2" charset="2"/>
              <a:buChar char="ü"/>
            </a:pPr>
            <a:r>
              <a:rPr lang="it-IT" sz="1400" dirty="0"/>
              <a:t>Centri commerciali chiusi nei fine settimana;</a:t>
            </a:r>
          </a:p>
          <a:p>
            <a:pPr algn="just" rtl="0">
              <a:lnSpc>
                <a:spcPct val="100000"/>
              </a:lnSpc>
              <a:spcBef>
                <a:spcPts val="0"/>
              </a:spcBef>
              <a:buClr>
                <a:schemeClr val="tx1"/>
              </a:buClr>
              <a:buFont typeface="Wingdings" panose="05000000000000000000" pitchFamily="2" charset="2"/>
              <a:buChar char="ü"/>
            </a:pPr>
            <a:r>
              <a:rPr lang="it-IT" sz="1400" dirty="0"/>
              <a:t>Capienza dei mezzi pubblici ridotta al 50%;</a:t>
            </a:r>
          </a:p>
          <a:p>
            <a:pPr algn="just" rtl="0">
              <a:lnSpc>
                <a:spcPct val="100000"/>
              </a:lnSpc>
              <a:spcBef>
                <a:spcPts val="0"/>
              </a:spcBef>
              <a:buClr>
                <a:schemeClr val="tx1"/>
              </a:buClr>
              <a:buFont typeface="Wingdings" panose="05000000000000000000" pitchFamily="2" charset="2"/>
              <a:buChar char="ü"/>
            </a:pPr>
            <a:r>
              <a:rPr lang="it-IT" sz="1400" dirty="0"/>
              <a:t>Chiusura di mostre, sale bingo e musei;</a:t>
            </a:r>
          </a:p>
          <a:p>
            <a:pPr algn="just" rtl="0">
              <a:lnSpc>
                <a:spcPct val="100000"/>
              </a:lnSpc>
              <a:spcBef>
                <a:spcPts val="0"/>
              </a:spcBef>
              <a:buClr>
                <a:schemeClr val="tx1"/>
              </a:buClr>
              <a:buFont typeface="Wingdings" panose="05000000000000000000" pitchFamily="2" charset="2"/>
              <a:buChar char="ü"/>
            </a:pPr>
            <a:r>
              <a:rPr lang="it-IT" sz="1400" dirty="0"/>
              <a:t>Stop a crociere ed ai concorsi pubblici (ad eccezione di quelli indetti per assunzione di personale sanitario.</a:t>
            </a:r>
          </a:p>
          <a:p>
            <a:pPr marL="0" indent="0" algn="just" rtl="0">
              <a:lnSpc>
                <a:spcPct val="100000"/>
              </a:lnSpc>
              <a:spcBef>
                <a:spcPts val="0"/>
              </a:spcBef>
              <a:buClr>
                <a:schemeClr val="tx1"/>
              </a:buClr>
              <a:buNone/>
            </a:pPr>
            <a:r>
              <a:rPr lang="it-IT" sz="1400" dirty="0"/>
              <a:t>In aggiunta alle precedenti restrizioni sono previste:</a:t>
            </a:r>
          </a:p>
          <a:p>
            <a:pPr marL="0" indent="0" algn="just" rtl="0">
              <a:lnSpc>
                <a:spcPct val="100000"/>
              </a:lnSpc>
              <a:spcBef>
                <a:spcPts val="0"/>
              </a:spcBef>
              <a:buClr>
                <a:schemeClr val="tx1"/>
              </a:buClr>
              <a:buNone/>
            </a:pPr>
            <a:endParaRPr lang="it-IT" sz="1400" dirty="0"/>
          </a:p>
          <a:p>
            <a:pPr marL="0" indent="0" algn="just" rtl="0">
              <a:lnSpc>
                <a:spcPct val="100000"/>
              </a:lnSpc>
              <a:spcBef>
                <a:spcPts val="0"/>
              </a:spcBef>
              <a:buClr>
                <a:schemeClr val="tx1"/>
              </a:buClr>
              <a:buNone/>
            </a:pPr>
            <a:r>
              <a:rPr lang="it-IT" sz="1400" b="1" dirty="0">
                <a:solidFill>
                  <a:srgbClr val="FF3300"/>
                </a:solidFill>
              </a:rPr>
              <a:t>Zona arancione:</a:t>
            </a:r>
            <a:r>
              <a:rPr lang="it-IT" sz="1400" b="1" dirty="0">
                <a:solidFill>
                  <a:srgbClr val="C00000"/>
                </a:solidFill>
              </a:rPr>
              <a:t> </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a:t>Chiusura di ristoranti, gelaterie, bar e pasticcerie che potranno effettuare solo servizio da asporto e domicilio fino alle ore 22 e dei mercati se non per la vendita di generi alimentari;</a:t>
            </a:r>
          </a:p>
          <a:p>
            <a:pPr algn="just" rtl="0">
              <a:lnSpc>
                <a:spcPct val="100000"/>
              </a:lnSpc>
              <a:spcBef>
                <a:spcPts val="0"/>
              </a:spcBef>
              <a:buClr>
                <a:schemeClr val="tx1"/>
              </a:buClr>
              <a:buFont typeface="Wingdings" panose="05000000000000000000" pitchFamily="2" charset="2"/>
              <a:buChar char="ü"/>
            </a:pPr>
            <a:r>
              <a:rPr lang="it-IT" sz="1400" dirty="0"/>
              <a:t>Divieto di spostamento dal Comune di residenza o domicilio se non per motivi di lavoro, studio e salute dichiarati con autocertificazione.</a:t>
            </a:r>
          </a:p>
          <a:p>
            <a:pPr algn="just" rtl="0">
              <a:lnSpc>
                <a:spcPct val="100000"/>
              </a:lnSpc>
              <a:spcBef>
                <a:spcPts val="0"/>
              </a:spcBef>
              <a:buClr>
                <a:schemeClr val="tx1"/>
              </a:buClr>
              <a:buFont typeface="Wingdings" panose="05000000000000000000" pitchFamily="2" charset="2"/>
              <a:buChar char="ü"/>
            </a:pPr>
            <a:endParaRPr lang="it-IT" sz="1400" dirty="0"/>
          </a:p>
          <a:p>
            <a:pPr marL="0" indent="0" algn="just" rtl="0">
              <a:lnSpc>
                <a:spcPct val="100000"/>
              </a:lnSpc>
              <a:spcBef>
                <a:spcPts val="0"/>
              </a:spcBef>
              <a:buClr>
                <a:schemeClr val="tx1"/>
              </a:buClr>
              <a:buNone/>
            </a:pPr>
            <a:r>
              <a:rPr lang="it-IT" sz="1400" b="1" dirty="0">
                <a:solidFill>
                  <a:srgbClr val="C00000"/>
                </a:solidFill>
              </a:rPr>
              <a:t>Zona rossa:</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err="1"/>
              <a:t>Lockdown</a:t>
            </a:r>
            <a:r>
              <a:rPr lang="it-IT" sz="1400" dirty="0"/>
              <a:t> cioè divieto di uscire dalla propria abitazione se non per motivi di lavoro, studio e salute dichiarati con autocertificazione.</a:t>
            </a:r>
          </a:p>
          <a:p>
            <a:pPr algn="just" rtl="0">
              <a:lnSpc>
                <a:spcPct val="100000"/>
              </a:lnSpc>
              <a:spcBef>
                <a:spcPts val="0"/>
              </a:spcBef>
              <a:buClr>
                <a:schemeClr val="tx1"/>
              </a:buClr>
              <a:buFont typeface="Wingdings" panose="05000000000000000000" pitchFamily="2" charset="2"/>
              <a:buChar char="ü"/>
            </a:pPr>
            <a:r>
              <a:rPr lang="it-IT" sz="1400" dirty="0"/>
              <a:t>E’ consentita attività motoria vicino alla propria abitazione e l’attività sportiva all’aperto</a:t>
            </a:r>
          </a:p>
          <a:p>
            <a:pPr algn="just" rtl="0">
              <a:lnSpc>
                <a:spcPct val="100000"/>
              </a:lnSpc>
              <a:spcBef>
                <a:spcPts val="0"/>
              </a:spcBef>
              <a:buClr>
                <a:schemeClr val="tx1"/>
              </a:buClr>
              <a:buFont typeface="Wingdings" panose="05000000000000000000" pitchFamily="2" charset="2"/>
              <a:buChar char="ü"/>
            </a:pPr>
            <a:r>
              <a:rPr lang="it-IT" sz="1400" dirty="0"/>
              <a:t>Chiusura delle attività commerciali al dettaglio non essenziali.</a:t>
            </a:r>
          </a:p>
          <a:p>
            <a:pPr algn="just" rtl="0">
              <a:lnSpc>
                <a:spcPct val="100000"/>
              </a:lnSpc>
              <a:spcBef>
                <a:spcPts val="0"/>
              </a:spcBef>
              <a:buClr>
                <a:schemeClr val="tx1"/>
              </a:buClr>
              <a:buFont typeface="Wingdings" panose="05000000000000000000" pitchFamily="2" charset="2"/>
              <a:buChar char="ü"/>
            </a:pPr>
            <a:r>
              <a:rPr lang="it-IT" sz="1400" dirty="0"/>
              <a:t>Restano aperti negozi di genere alimentare, farmacie, parafarmacie, edicole, tabaccai, librerie, cartolerie, ferramenta, parrucchieri e barbieri E’ altresì consentito il commercio al dettaglio di apparecchiature informatiche, articoli per illuminazione, articoli sportivi, biancheria intima, giochi e giocattoli, Aperte le concessionarie di auto.</a:t>
            </a:r>
          </a:p>
          <a:p>
            <a:pPr algn="just" rtl="0">
              <a:lnSpc>
                <a:spcPct val="100000"/>
              </a:lnSpc>
              <a:spcBef>
                <a:spcPts val="0"/>
              </a:spcBef>
              <a:buClr>
                <a:schemeClr val="tx1"/>
              </a:buClr>
              <a:buFont typeface="Wingdings" panose="05000000000000000000" pitchFamily="2" charset="2"/>
              <a:buChar char="ü"/>
            </a:pPr>
            <a:endParaRPr lang="it-IT" sz="1400" dirty="0"/>
          </a:p>
          <a:p>
            <a:pPr marL="0" indent="0" rtl="0">
              <a:lnSpc>
                <a:spcPct val="100000"/>
              </a:lnSpc>
              <a:spcBef>
                <a:spcPts val="0"/>
              </a:spcBef>
              <a:buClr>
                <a:schemeClr val="tx1"/>
              </a:buClr>
              <a:buNone/>
            </a:pPr>
            <a:r>
              <a:rPr lang="it-IT" sz="1400" b="1" dirty="0"/>
              <a:t>A cura della Segreteria Generale e </a:t>
            </a:r>
            <a:r>
              <a:rPr lang="it-IT" sz="1400" b="1"/>
              <a:t>degli Uffici</a:t>
            </a:r>
            <a:endParaRPr lang="it-IT" sz="1400" b="1" dirty="0"/>
          </a:p>
        </p:txBody>
      </p:sp>
      <p:pic>
        <p:nvPicPr>
          <p:cNvPr id="5" name="Immagine 4">
            <a:extLst>
              <a:ext uri="{FF2B5EF4-FFF2-40B4-BE49-F238E27FC236}">
                <a16:creationId xmlns:a16="http://schemas.microsoft.com/office/drawing/2014/main" xmlns="" id="{1B659CB5-2BC4-47E2-84FD-6413138BF629}"/>
              </a:ext>
            </a:extLst>
          </p:cNvPr>
          <p:cNvPicPr>
            <a:picLocks noChangeAspect="1"/>
          </p:cNvPicPr>
          <p:nvPr/>
        </p:nvPicPr>
        <p:blipFill>
          <a:blip r:embed="rId3"/>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171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zione giornata porte aperte ai genitori">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47411264_TF00677232_Win32" id="{DA3010D0-972F-49E2-BD54-D20B268E66BE}" vid="{6B3C4999-3D33-4B53-8A74-5AD9D968037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9DED2-7065-407C-BB58-BE430B9CE579}">
  <ds:schemaRefs>
    <ds:schemaRef ds:uri="http://www.w3.org/XML/1998/namespace"/>
    <ds:schemaRef ds:uri="http://purl.org/dc/dcmitype/"/>
    <ds:schemaRef ds:uri="71af3243-3dd4-4a8d-8c0d-dd76da1f02a5"/>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16c05727-aa75-4e4a-9b5f-8a80a1165891"/>
    <ds:schemaRef ds:uri="http://purl.org/dc/terms/"/>
  </ds:schemaRefs>
</ds:datastoreItem>
</file>

<file path=customXml/itemProps2.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Ritorno a scuola serale, presentazione</Template>
  <TotalTime>29</TotalTime>
  <Words>628</Words>
  <Application>Microsoft Office PowerPoint</Application>
  <PresentationFormat>Personalizzato</PresentationFormat>
  <Paragraphs>54</Paragraphs>
  <Slides>7</Slides>
  <Notes>7</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7</vt:i4>
      </vt:variant>
    </vt:vector>
  </HeadingPairs>
  <TitlesOfParts>
    <vt:vector size="17" baseType="lpstr">
      <vt:lpstr>Arial</vt:lpstr>
      <vt:lpstr>Calibri</vt:lpstr>
      <vt:lpstr>Cambria</vt:lpstr>
      <vt:lpstr>Century Gothic</vt:lpstr>
      <vt:lpstr>Courier New</vt:lpstr>
      <vt:lpstr>Quire Sans</vt:lpstr>
      <vt:lpstr>Sagona Book</vt:lpstr>
      <vt:lpstr>Times New Roman</vt:lpstr>
      <vt:lpstr>Wingdings</vt:lpstr>
      <vt:lpstr>Presentazione giornata porte aperte ai genitori</vt:lpstr>
      <vt:lpstr>LE MISURE  PER LA SCUOLA</vt:lpstr>
      <vt:lpstr>ITALIA DIVISA IN 3 ZONE MISURE DIFFERENZIATE IN BASE A 3 SCENARI </vt:lpstr>
      <vt:lpstr>1^CICLO D’ISTRUZIONE  Scuola dell’infanzia, primaria e secondaria  di 1^ grado</vt:lpstr>
      <vt:lpstr>2^CICLO D’ISTRUZIONE  Scuola secondaria  di 2^ grado</vt:lpstr>
      <vt:lpstr>ORGANI COLLEGIALI</vt:lpstr>
      <vt:lpstr>VISITE  DI ISTRUZIONE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MISURE  PER LA SCUOLA</dc:title>
  <dc:creator>Pina e Germana</dc:creator>
  <cp:lastModifiedBy>carmelo distefano</cp:lastModifiedBy>
  <cp:revision>8</cp:revision>
  <dcterms:created xsi:type="dcterms:W3CDTF">2020-11-04T17:32:36Z</dcterms:created>
  <dcterms:modified xsi:type="dcterms:W3CDTF">2020-11-05T10:49:40Z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